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4" r:id="rId3"/>
    <p:sldId id="259" r:id="rId4"/>
    <p:sldId id="260" r:id="rId5"/>
    <p:sldId id="261" r:id="rId6"/>
    <p:sldId id="265" r:id="rId7"/>
    <p:sldId id="262" r:id="rId8"/>
    <p:sldId id="266" r:id="rId9"/>
    <p:sldId id="263" r:id="rId10"/>
    <p:sldId id="267" r:id="rId11"/>
    <p:sldId id="268" r:id="rId12"/>
    <p:sldId id="269" r:id="rId13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18"/>
    <a:srgbClr val="BA8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FB9DC-534A-BA18-1EA5-75851C4740B6}" v="1803" dt="2024-05-26T19:17:06.059"/>
    <p1510:client id="{58E80F82-5C81-7417-8042-1DEB010AE490}" v="1275" dt="2024-05-25T18:09:01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29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60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1302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47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3320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3098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3954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951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1284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5325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2436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CSS Desvendado - Manual Essencial - Wallace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linkedin.com/in/wallace-guimar%C3%A3es-0bb28728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allace-Guimaraes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DD7EA5-3659-B0EB-4CD7-09EC9CA67D25}"/>
              </a:ext>
            </a:extLst>
          </p:cNvPr>
          <p:cNvSpPr/>
          <p:nvPr/>
        </p:nvSpPr>
        <p:spPr>
          <a:xfrm>
            <a:off x="-11431" y="2569845"/>
            <a:ext cx="9601200" cy="142875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of a child holding up a blue and white object&#10;&#10;Descrição gerada automaticamente">
            <a:extLst>
              <a:ext uri="{FF2B5EF4-FFF2-40B4-BE49-F238E27FC236}">
                <a16:creationId xmlns:a16="http://schemas.microsoft.com/office/drawing/2014/main" id="{3728F066-3522-45BF-B18F-DEEC71337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75" t="-3333" r="-2682" b="2836"/>
          <a:stretch/>
        </p:blipFill>
        <p:spPr>
          <a:xfrm>
            <a:off x="-15901" y="3696330"/>
            <a:ext cx="9604603" cy="911290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B34E7D-0684-D447-D8AE-87E4A3CDB3B6}"/>
              </a:ext>
            </a:extLst>
          </p:cNvPr>
          <p:cNvSpPr/>
          <p:nvPr/>
        </p:nvSpPr>
        <p:spPr>
          <a:xfrm>
            <a:off x="-194311" y="4549140"/>
            <a:ext cx="4514850" cy="6667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logo&#10;&#10;Descrição gerada automaticamente">
            <a:extLst>
              <a:ext uri="{FF2B5EF4-FFF2-40B4-BE49-F238E27FC236}">
                <a16:creationId xmlns:a16="http://schemas.microsoft.com/office/drawing/2014/main" id="{F0B01DFB-E678-292E-879A-5052B534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62" b="1583"/>
          <a:stretch/>
        </p:blipFill>
        <p:spPr>
          <a:xfrm>
            <a:off x="4133850" y="12051161"/>
            <a:ext cx="1352550" cy="1509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E07AE-3FB4-7D7F-753F-8D3A5088DDFE}"/>
              </a:ext>
            </a:extLst>
          </p:cNvPr>
          <p:cNvSpPr txBox="1"/>
          <p:nvPr/>
        </p:nvSpPr>
        <p:spPr>
          <a:xfrm>
            <a:off x="977265" y="821054"/>
            <a:ext cx="7604760" cy="1200329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Univers Condensed"/>
              </a:rPr>
              <a:t> CSS DESVENDADO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344D1-589B-ABED-DEDE-6FF02BF3005E}"/>
              </a:ext>
            </a:extLst>
          </p:cNvPr>
          <p:cNvSpPr txBox="1"/>
          <p:nvPr/>
        </p:nvSpPr>
        <p:spPr>
          <a:xfrm>
            <a:off x="400050" y="2857500"/>
            <a:ext cx="8763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nivers Condensed"/>
              </a:rPr>
              <a:t>Manual </a:t>
            </a:r>
            <a:r>
              <a:rPr lang="pt-BR" sz="4800" b="1" dirty="0">
                <a:solidFill>
                  <a:schemeClr val="bg1"/>
                </a:solidFill>
                <a:latin typeface="Univers Condensed"/>
              </a:rPr>
              <a:t>Essencial</a:t>
            </a:r>
            <a:r>
              <a:rPr lang="en-US" sz="4800" b="1" dirty="0">
                <a:solidFill>
                  <a:schemeClr val="bg1"/>
                </a:solidFill>
                <a:latin typeface="Univers Condensed"/>
              </a:rPr>
              <a:t> para Estudantes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BBB0C-8D09-26F1-D856-0EB935F4948C}"/>
              </a:ext>
            </a:extLst>
          </p:cNvPr>
          <p:cNvSpPr txBox="1"/>
          <p:nvPr/>
        </p:nvSpPr>
        <p:spPr>
          <a:xfrm>
            <a:off x="-6684645" y="8382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C66E8-378C-2157-3051-BC339F80FE87}"/>
              </a:ext>
            </a:extLst>
          </p:cNvPr>
          <p:cNvSpPr txBox="1"/>
          <p:nvPr/>
        </p:nvSpPr>
        <p:spPr>
          <a:xfrm>
            <a:off x="151015" y="4546715"/>
            <a:ext cx="5486400" cy="646331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7334250"/>
                      <a:gd name="connsiteY0" fmla="*/ 0 h 646331"/>
                      <a:gd name="connsiteX1" fmla="*/ 7334250 w 7334250"/>
                      <a:gd name="connsiteY1" fmla="*/ 0 h 646331"/>
                      <a:gd name="connsiteX2" fmla="*/ 7334250 w 7334250"/>
                      <a:gd name="connsiteY2" fmla="*/ 646331 h 646331"/>
                      <a:gd name="connsiteX3" fmla="*/ 0 w 7334250"/>
                      <a:gd name="connsiteY3" fmla="*/ 646331 h 646331"/>
                      <a:gd name="connsiteX4" fmla="*/ 0 w 7334250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4250" h="646331" fill="none" extrusionOk="0">
                        <a:moveTo>
                          <a:pt x="0" y="0"/>
                        </a:moveTo>
                        <a:cubicBezTo>
                          <a:pt x="2980035" y="-149972"/>
                          <a:pt x="6417352" y="85198"/>
                          <a:pt x="7334250" y="0"/>
                        </a:cubicBezTo>
                        <a:cubicBezTo>
                          <a:pt x="7349780" y="301976"/>
                          <a:pt x="7344114" y="516898"/>
                          <a:pt x="7334250" y="646331"/>
                        </a:cubicBezTo>
                        <a:cubicBezTo>
                          <a:pt x="4217253" y="737707"/>
                          <a:pt x="2733210" y="640274"/>
                          <a:pt x="0" y="646331"/>
                        </a:cubicBezTo>
                        <a:cubicBezTo>
                          <a:pt x="-3509" y="534912"/>
                          <a:pt x="51105" y="233430"/>
                          <a:pt x="0" y="0"/>
                        </a:cubicBezTo>
                        <a:close/>
                      </a:path>
                      <a:path w="7334250" h="646331" stroke="0" extrusionOk="0">
                        <a:moveTo>
                          <a:pt x="0" y="0"/>
                        </a:moveTo>
                        <a:cubicBezTo>
                          <a:pt x="1727735" y="-113254"/>
                          <a:pt x="6336922" y="102601"/>
                          <a:pt x="7334250" y="0"/>
                        </a:cubicBezTo>
                        <a:cubicBezTo>
                          <a:pt x="7279980" y="266053"/>
                          <a:pt x="7306103" y="407712"/>
                          <a:pt x="7334250" y="646331"/>
                        </a:cubicBezTo>
                        <a:cubicBezTo>
                          <a:pt x="6449240" y="702141"/>
                          <a:pt x="2902793" y="815289"/>
                          <a:pt x="0" y="646331"/>
                        </a:cubicBezTo>
                        <a:cubicBezTo>
                          <a:pt x="3657" y="327601"/>
                          <a:pt x="-35263" y="2827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Univers Condensed"/>
              </a:rPr>
              <a:t>    </a:t>
            </a:r>
            <a:r>
              <a:rPr lang="en-US" sz="2400" b="1" dirty="0">
                <a:solidFill>
                  <a:schemeClr val="bg1"/>
                </a:solidFill>
                <a:latin typeface="Univers Condensed"/>
              </a:rPr>
              <a:t>WALLACE GUIMARÃES</a:t>
            </a:r>
            <a:endParaRPr lang="en-US" sz="2400">
              <a:solidFill>
                <a:schemeClr val="bg1"/>
              </a:solidFill>
              <a:latin typeface="Univer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926934"/>
            <a:ext cx="5787905" cy="608957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Seletores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de </a:t>
            </a:r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Atributos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E11C8F-6BA7-425F-0A4A-8B9AD7C1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3763995"/>
            <a:ext cx="8281035" cy="7582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atributo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funcionalidade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versátil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no CSS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permite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HTML com base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atributos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seus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valores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Usando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colchetes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(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[]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),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direcionar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possuem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determinado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atributo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oferecendo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alto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grau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precisão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estilização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Abaixo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temos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exemplo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atribuição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a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CSS.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D089-28E5-F0AD-91AF-9BCB4DD920EC}"/>
              </a:ext>
            </a:extLst>
          </p:cNvPr>
          <p:cNvSpPr txBox="1"/>
          <p:nvPr/>
        </p:nvSpPr>
        <p:spPr>
          <a:xfrm>
            <a:off x="658784" y="2380883"/>
            <a:ext cx="11619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Utilizando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Atributos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em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Elementos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CSS</a:t>
            </a:r>
          </a:p>
        </p:txBody>
      </p:sp>
      <p:pic>
        <p:nvPicPr>
          <p:cNvPr id="3" name="Picture 2" descr="A screenshot of a computer program&#10;&#10;Descrição gerada automaticamente">
            <a:extLst>
              <a:ext uri="{FF2B5EF4-FFF2-40B4-BE49-F238E27FC236}">
                <a16:creationId xmlns:a16="http://schemas.microsoft.com/office/drawing/2014/main" id="{876669EE-D5FE-955C-D37F-34208A8B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72" y="6778131"/>
            <a:ext cx="4800600" cy="28249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7F17-B39F-8E5B-A87F-7F6913A7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3477F-33A5-1EB1-0894-842D3361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11" name="Picture 10" descr="A blue and white logo&#10;&#10;Descrição gerada automaticamente">
            <a:extLst>
              <a:ext uri="{FF2B5EF4-FFF2-40B4-BE49-F238E27FC236}">
                <a16:creationId xmlns:a16="http://schemas.microsoft.com/office/drawing/2014/main" id="{766EA0C3-1B88-A9C3-2450-A30A1265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467" y="10564492"/>
            <a:ext cx="1175839" cy="1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2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6CFA-6514-6647-DCAD-CFC5D3A248E8}"/>
              </a:ext>
            </a:extLst>
          </p:cNvPr>
          <p:cNvSpPr txBox="1"/>
          <p:nvPr/>
        </p:nvSpPr>
        <p:spPr>
          <a:xfrm>
            <a:off x="1186181" y="6407334"/>
            <a:ext cx="7751766" cy="218521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 b="1" dirty="0">
                <a:solidFill>
                  <a:srgbClr val="FFFFFF"/>
                </a:solidFill>
                <a:latin typeface="Univers Condensed"/>
              </a:rPr>
              <a:t>AGRADECIMENTOS</a:t>
            </a:r>
          </a:p>
          <a:p>
            <a:endParaRPr lang="pt-BR" sz="6400" b="1" dirty="0">
              <a:solidFill>
                <a:srgbClr val="FFFFFF"/>
              </a:solidFill>
              <a:latin typeface="Univers Condensed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D97E3-83F6-5DC2-9C23-A4831BD4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F58A36-F263-494D-FCF9-6E63E3BB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</p:spTree>
    <p:extLst>
      <p:ext uri="{BB962C8B-B14F-4D97-AF65-F5344CB8AC3E}">
        <p14:creationId xmlns:p14="http://schemas.microsoft.com/office/powerpoint/2010/main" val="266358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172" y="838526"/>
            <a:ext cx="6512856" cy="803456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OBRIGADO POR LER ATÉ AQUI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E11C8F-6BA7-425F-0A4A-8B9AD7C1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73" y="2897589"/>
            <a:ext cx="8080667" cy="3319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Este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Ebook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foi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feito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por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IA, e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diagramado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por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humano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 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Esse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contéudo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foi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gerado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com fins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didáticos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construção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feito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especialmente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para o Bootcamp Santander 2024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latin typeface="Aptos" panose="02110004020202020204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Parceria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com a DIO,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não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foi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realizado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validação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latin typeface="Aptos" panose="02110004020202020204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cuidadosa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humana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no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conteúdo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 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ptos" panose="02110004020202020204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conter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erros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gerados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IA.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7F17-B39F-8E5B-A87F-7F6913A7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3477F-33A5-1EB1-0894-842D3361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11" name="Picture 10" descr="A blue and white logo&#10;&#10;Descrição gerada automaticamente">
            <a:extLst>
              <a:ext uri="{FF2B5EF4-FFF2-40B4-BE49-F238E27FC236}">
                <a16:creationId xmlns:a16="http://schemas.microsoft.com/office/drawing/2014/main" id="{766EA0C3-1B88-A9C3-2450-A30A1265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467" y="10564492"/>
            <a:ext cx="1175839" cy="1627454"/>
          </a:xfrm>
          <a:prstGeom prst="rect">
            <a:avLst/>
          </a:prstGeom>
        </p:spPr>
      </p:pic>
      <p:pic>
        <p:nvPicPr>
          <p:cNvPr id="4" name="Picture 3" descr="A screenshot of a computer&#10;&#10;Descrição gerada automaticamente">
            <a:extLst>
              <a:ext uri="{FF2B5EF4-FFF2-40B4-BE49-F238E27FC236}">
                <a16:creationId xmlns:a16="http://schemas.microsoft.com/office/drawing/2014/main" id="{5C8C3D98-B5D7-A62A-1D1A-8404FB068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819" y="6942692"/>
            <a:ext cx="7010820" cy="363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24347-8F12-7E79-2C18-1557EBA689AD}"/>
              </a:ext>
            </a:extLst>
          </p:cNvPr>
          <p:cNvSpPr txBox="1"/>
          <p:nvPr/>
        </p:nvSpPr>
        <p:spPr>
          <a:xfrm>
            <a:off x="3523799" y="8344858"/>
            <a:ext cx="32559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Autor:</a:t>
            </a:r>
          </a:p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Wallace Guimarães</a:t>
            </a:r>
          </a:p>
        </p:txBody>
      </p:sp>
      <p:pic>
        <p:nvPicPr>
          <p:cNvPr id="10" name="Picture 9" descr="A person in a black shirt&#10;&#10;Descrição gerada automaticamente">
            <a:extLst>
              <a:ext uri="{FF2B5EF4-FFF2-40B4-BE49-F238E27FC236}">
                <a16:creationId xmlns:a16="http://schemas.microsoft.com/office/drawing/2014/main" id="{AC9ADFA5-8919-5265-0668-B902E8914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09" t="4392" r="8738" b="15025"/>
          <a:stretch/>
        </p:blipFill>
        <p:spPr>
          <a:xfrm>
            <a:off x="1926991" y="8330024"/>
            <a:ext cx="1236017" cy="1220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BE6BED-66AD-DF24-FD58-26EDA939E4FB}"/>
              </a:ext>
            </a:extLst>
          </p:cNvPr>
          <p:cNvSpPr txBox="1"/>
          <p:nvPr/>
        </p:nvSpPr>
        <p:spPr>
          <a:xfrm>
            <a:off x="3520442" y="9324680"/>
            <a:ext cx="16297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alibri"/>
                <a:ea typeface="+mn-lt"/>
                <a:cs typeface="+mn-lt"/>
                <a:hlinkClick r:id="rId6"/>
              </a:rPr>
              <a:t>GitHub</a:t>
            </a:r>
            <a:endParaRPr lang="en-US" sz="2400" b="1">
              <a:latin typeface="Calibri"/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0502E-D99B-B219-FD85-A13D1501B56A}"/>
              </a:ext>
            </a:extLst>
          </p:cNvPr>
          <p:cNvSpPr txBox="1"/>
          <p:nvPr/>
        </p:nvSpPr>
        <p:spPr>
          <a:xfrm>
            <a:off x="4748256" y="9332054"/>
            <a:ext cx="27321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alibri"/>
                <a:cs typeface="Calibri"/>
                <a:hlinkClick r:id="rId7"/>
              </a:rPr>
              <a:t>LinkedIn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88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926934"/>
            <a:ext cx="5787905" cy="608957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Principais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Seletores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CSS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E11C8F-6BA7-425F-0A4A-8B9AD7C1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3763995"/>
            <a:ext cx="8281035" cy="7582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CSS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das ferramentas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mais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poderosas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no arsenal de um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desenvolvedor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web. Eles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permitem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que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aplique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HTML,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possibilitando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criação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designs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precisos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atraentes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Cada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função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distinta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oferecendo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flexibilidade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controle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sobre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como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Desde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selecionar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um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até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estilizar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com base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atributos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classes, IDs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suas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relações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hierárquicas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essenciais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qualquer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projeto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front-end.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Entender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utilizar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corretamente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CSS é crucial para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desenvolver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páginas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web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eficientes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bem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estruturadas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Eles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base para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maneira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eficiente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ajudando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manter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código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CSS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organizado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fácil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manter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D089-28E5-F0AD-91AF-9BCB4DD920EC}"/>
              </a:ext>
            </a:extLst>
          </p:cNvPr>
          <p:cNvSpPr txBox="1"/>
          <p:nvPr/>
        </p:nvSpPr>
        <p:spPr>
          <a:xfrm>
            <a:off x="658784" y="2380883"/>
            <a:ext cx="11619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n-lt"/>
                <a:cs typeface="+mn-lt"/>
              </a:rPr>
              <a:t>Guia </a:t>
            </a:r>
            <a:r>
              <a:rPr lang="en-US" sz="3200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n-lt"/>
                <a:cs typeface="+mn-lt"/>
              </a:rPr>
              <a:t>Rápido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n-lt"/>
                <a:cs typeface="+mn-lt"/>
              </a:rPr>
              <a:t> para Estudantes de </a:t>
            </a:r>
            <a:r>
              <a:rPr lang="en-US" sz="3200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n-lt"/>
                <a:cs typeface="+mn-lt"/>
              </a:rPr>
              <a:t>Programação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CF6736-43B7-3284-44E7-14828C902F0A}"/>
              </a:ext>
            </a:extLst>
          </p:cNvPr>
          <p:cNvSpPr/>
          <p:nvPr/>
        </p:nvSpPr>
        <p:spPr>
          <a:xfrm>
            <a:off x="-6571845" y="605374"/>
            <a:ext cx="4807527" cy="7647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1F54B-2137-96F5-78C0-D11609375F86}"/>
              </a:ext>
            </a:extLst>
          </p:cNvPr>
          <p:cNvSpPr txBox="1"/>
          <p:nvPr/>
        </p:nvSpPr>
        <p:spPr>
          <a:xfrm>
            <a:off x="-6402821" y="1630558"/>
            <a:ext cx="447501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Título</a:t>
            </a:r>
            <a:r>
              <a:rPr lang="en-US" sz="4000" b="1" dirty="0">
                <a:solidFill>
                  <a:schemeClr val="bg1"/>
                </a:solidFill>
              </a:rPr>
              <a:t> 40px </a:t>
            </a:r>
            <a:r>
              <a:rPr lang="en-US" sz="4000" b="1" err="1">
                <a:solidFill>
                  <a:schemeClr val="bg1"/>
                </a:solidFill>
              </a:rPr>
              <a:t>negrito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sz="3200" err="1">
                <a:solidFill>
                  <a:schemeClr val="bg1"/>
                </a:solidFill>
                <a:latin typeface="Calibri Light"/>
                <a:cs typeface="Calibri Light"/>
              </a:rPr>
              <a:t>Subtitulo</a:t>
            </a:r>
            <a:r>
              <a:rPr lang="en-US" sz="3200" dirty="0">
                <a:solidFill>
                  <a:schemeClr val="bg1"/>
                </a:solidFill>
                <a:latin typeface="Calibri Light"/>
                <a:cs typeface="Calibri Light"/>
              </a:rPr>
              <a:t> 32px </a:t>
            </a:r>
            <a:r>
              <a:rPr lang="en-US" sz="3200" err="1">
                <a:solidFill>
                  <a:schemeClr val="bg1"/>
                </a:solidFill>
                <a:latin typeface="Calibri Light"/>
                <a:cs typeface="Calibri Light"/>
              </a:rPr>
              <a:t>calibri</a:t>
            </a:r>
            <a:r>
              <a:rPr lang="en-US" sz="3200" dirty="0">
                <a:solidFill>
                  <a:schemeClr val="bg1"/>
                </a:solidFill>
                <a:latin typeface="Calibri Light"/>
                <a:cs typeface="Calibri Light"/>
              </a:rPr>
              <a:t> light</a:t>
            </a:r>
          </a:p>
          <a:p>
            <a:endParaRPr lang="en-US" sz="32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r>
              <a:rPr lang="en-US" sz="2400" err="1">
                <a:solidFill>
                  <a:schemeClr val="bg1"/>
                </a:solidFill>
                <a:latin typeface="Calibri"/>
                <a:cs typeface="Calibri Light"/>
              </a:rPr>
              <a:t>Textos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 Light"/>
              </a:rPr>
              <a:t> 24px </a:t>
            </a:r>
            <a:r>
              <a:rPr lang="en-US" sz="2400" err="1">
                <a:solidFill>
                  <a:schemeClr val="bg1"/>
                </a:solidFill>
                <a:latin typeface="Calibri"/>
                <a:cs typeface="Calibri Light"/>
              </a:rPr>
              <a:t>calibri</a:t>
            </a:r>
            <a:endParaRPr lang="en-US" sz="2400">
              <a:solidFill>
                <a:schemeClr val="bg1"/>
              </a:solidFill>
              <a:latin typeface="Calibri"/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133B4E-93EA-9534-C56A-E3343DAA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21614-931F-6AA2-1691-336BCD02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9" name="Picture 8" descr="A blue and white logo&#10;&#10;Descrição gerada automaticamente">
            <a:extLst>
              <a:ext uri="{FF2B5EF4-FFF2-40B4-BE49-F238E27FC236}">
                <a16:creationId xmlns:a16="http://schemas.microsoft.com/office/drawing/2014/main" id="{0B0D9B18-69C5-ADE1-163B-437984A0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9604" y="10564492"/>
            <a:ext cx="1175839" cy="1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0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6CFA-6514-6647-DCAD-CFC5D3A248E8}"/>
              </a:ext>
            </a:extLst>
          </p:cNvPr>
          <p:cNvSpPr txBox="1"/>
          <p:nvPr/>
        </p:nvSpPr>
        <p:spPr>
          <a:xfrm>
            <a:off x="779501" y="10155868"/>
            <a:ext cx="8067090" cy="218521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400" b="1" dirty="0">
                <a:solidFill>
                  <a:srgbClr val="FFFFFF"/>
                </a:solidFill>
                <a:latin typeface="Univers Condensed"/>
              </a:rPr>
              <a:t>Seletores </a:t>
            </a:r>
            <a:r>
              <a:rPr lang="en-US" sz="6400" b="1" dirty="0">
                <a:solidFill>
                  <a:srgbClr val="FFFFFF"/>
                </a:solidFill>
                <a:latin typeface="Univers Condensed"/>
              </a:rPr>
              <a:t>de </a:t>
            </a:r>
            <a:r>
              <a:rPr lang="pt-BR" sz="6400" b="1" dirty="0">
                <a:solidFill>
                  <a:srgbClr val="FFFFFF"/>
                </a:solidFill>
                <a:latin typeface="Univers Condensed"/>
              </a:rPr>
              <a:t>Elementos</a:t>
            </a:r>
            <a:endParaRPr lang="pt-BR" sz="6400" dirty="0">
              <a:solidFill>
                <a:srgbClr val="FFFFFF"/>
              </a:solidFill>
              <a:latin typeface="Univers Condensed"/>
            </a:endParaRPr>
          </a:p>
          <a:p>
            <a:endParaRPr lang="en-US" sz="7200" b="1" dirty="0">
              <a:solidFill>
                <a:srgbClr val="FFFFFF"/>
              </a:solidFill>
              <a:latin typeface="Univers Condense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96380-16D4-861A-E57D-05348DC3FE82}"/>
              </a:ext>
            </a:extLst>
          </p:cNvPr>
          <p:cNvSpPr txBox="1"/>
          <p:nvPr/>
        </p:nvSpPr>
        <p:spPr>
          <a:xfrm>
            <a:off x="1293669" y="1563970"/>
            <a:ext cx="701352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Univers Condensed"/>
                <a:cs typeface="Calibri"/>
              </a:rPr>
              <a:t>CAPÍTULO </a:t>
            </a:r>
            <a:endParaRPr lang="en-US" sz="4800" dirty="0">
              <a:solidFill>
                <a:schemeClr val="bg1"/>
              </a:solidFill>
              <a:latin typeface="Univers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17C8-9AC1-62B4-51B7-CAE7C493DE24}"/>
              </a:ext>
            </a:extLst>
          </p:cNvPr>
          <p:cNvSpPr txBox="1"/>
          <p:nvPr/>
        </p:nvSpPr>
        <p:spPr>
          <a:xfrm>
            <a:off x="1988688" y="5621975"/>
            <a:ext cx="56106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rgbClr val="7030A0"/>
                </a:solidFill>
                <a:latin typeface="Univers Condensed"/>
                <a:cs typeface="Calibri"/>
              </a:rPr>
              <a:t>01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57955B-8764-B2A3-37A1-7481F3B7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32EED-AA75-9F96-A2F6-9C238BFA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</p:spTree>
    <p:extLst>
      <p:ext uri="{BB962C8B-B14F-4D97-AF65-F5344CB8AC3E}">
        <p14:creationId xmlns:p14="http://schemas.microsoft.com/office/powerpoint/2010/main" val="155388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1086070"/>
            <a:ext cx="7609127" cy="308367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Seletores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de </a:t>
            </a:r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Elementos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por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  Tipo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D089-28E5-F0AD-91AF-9BCB4DD920EC}"/>
              </a:ext>
            </a:extLst>
          </p:cNvPr>
          <p:cNvSpPr txBox="1"/>
          <p:nvPr/>
        </p:nvSpPr>
        <p:spPr>
          <a:xfrm>
            <a:off x="658784" y="2380883"/>
            <a:ext cx="11619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Aprenda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 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os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 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Tipos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Simples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em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CSS</a:t>
            </a:r>
          </a:p>
        </p:txBody>
      </p:sp>
      <p:pic>
        <p:nvPicPr>
          <p:cNvPr id="4" name="Picture 3" descr="A screenshot of a computer code&#10;&#10;Descrição gerada automaticamente">
            <a:extLst>
              <a:ext uri="{FF2B5EF4-FFF2-40B4-BE49-F238E27FC236}">
                <a16:creationId xmlns:a16="http://schemas.microsoft.com/office/drawing/2014/main" id="{F1DCDE3D-D171-92E2-3917-F13F9FEF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66" y="6989360"/>
            <a:ext cx="4800600" cy="3778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54626-C6CF-4779-6ECA-75F08F314E6D}"/>
              </a:ext>
            </a:extLst>
          </p:cNvPr>
          <p:cNvSpPr txBox="1"/>
          <p:nvPr/>
        </p:nvSpPr>
        <p:spPr>
          <a:xfrm>
            <a:off x="652964" y="3608344"/>
            <a:ext cx="818918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um dos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fundamentais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e simples no CSS. Eles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permitem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aplique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documento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HTML. Por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exemplo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, se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deseja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estilizar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parágrafos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(&lt;p&gt;)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títulos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(&lt;h1&gt;)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página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a ferramenta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perfeita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. Veja 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exemplo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abaixo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E3FC0-4C94-8908-DD90-CD92712A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40C75-FEEF-0EF1-30EF-A8DDE8D5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17" name="Picture 16" descr="A blue and white logo&#10;&#10;Descrição gerada automaticamente">
            <a:extLst>
              <a:ext uri="{FF2B5EF4-FFF2-40B4-BE49-F238E27FC236}">
                <a16:creationId xmlns:a16="http://schemas.microsoft.com/office/drawing/2014/main" id="{B2778208-437F-6EA9-60A4-E0E37749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467" y="10564492"/>
            <a:ext cx="1175839" cy="1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8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6CFA-6514-6647-DCAD-CFC5D3A248E8}"/>
              </a:ext>
            </a:extLst>
          </p:cNvPr>
          <p:cNvSpPr txBox="1"/>
          <p:nvPr/>
        </p:nvSpPr>
        <p:spPr>
          <a:xfrm>
            <a:off x="1292272" y="10067459"/>
            <a:ext cx="6847049" cy="31700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400" b="1" dirty="0">
                <a:solidFill>
                  <a:srgbClr val="FFFFFF"/>
                </a:solidFill>
                <a:latin typeface="Univers Condensed"/>
              </a:rPr>
              <a:t>Seletores </a:t>
            </a:r>
            <a:r>
              <a:rPr lang="en-US" sz="6400" b="1" dirty="0">
                <a:solidFill>
                  <a:srgbClr val="FFFFFF"/>
                </a:solidFill>
                <a:latin typeface="Univers Condensed"/>
              </a:rPr>
              <a:t>de </a:t>
            </a:r>
            <a:r>
              <a:rPr lang="pt-BR" sz="6400" b="1" dirty="0">
                <a:solidFill>
                  <a:srgbClr val="FFFFFF"/>
                </a:solidFill>
                <a:latin typeface="Univers Condensed"/>
              </a:rPr>
              <a:t>Classe</a:t>
            </a:r>
            <a:endParaRPr lang="en-US" sz="6400">
              <a:solidFill>
                <a:srgbClr val="FFFFFF"/>
              </a:solidFill>
              <a:latin typeface="Univers Condensed"/>
            </a:endParaRPr>
          </a:p>
          <a:p>
            <a:endParaRPr lang="pt-BR" sz="6400" b="1" dirty="0">
              <a:solidFill>
                <a:srgbClr val="FFFFFF"/>
              </a:solidFill>
              <a:latin typeface="Univers Condensed"/>
            </a:endParaRPr>
          </a:p>
          <a:p>
            <a:endParaRPr lang="en-US" sz="7200" b="1" dirty="0">
              <a:solidFill>
                <a:srgbClr val="FFFFFF"/>
              </a:solidFill>
              <a:latin typeface="Univers Condense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96380-16D4-861A-E57D-05348DC3FE82}"/>
              </a:ext>
            </a:extLst>
          </p:cNvPr>
          <p:cNvSpPr txBox="1"/>
          <p:nvPr/>
        </p:nvSpPr>
        <p:spPr>
          <a:xfrm>
            <a:off x="1293669" y="1563970"/>
            <a:ext cx="701352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Univers Condensed"/>
                <a:cs typeface="Calibri"/>
              </a:rPr>
              <a:t>CAPÍTULO </a:t>
            </a:r>
            <a:endParaRPr lang="en-US" sz="4800" dirty="0">
              <a:solidFill>
                <a:schemeClr val="bg1"/>
              </a:solidFill>
              <a:latin typeface="Univers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17C8-9AC1-62B4-51B7-CAE7C493DE24}"/>
              </a:ext>
            </a:extLst>
          </p:cNvPr>
          <p:cNvSpPr txBox="1"/>
          <p:nvPr/>
        </p:nvSpPr>
        <p:spPr>
          <a:xfrm>
            <a:off x="1988688" y="5621975"/>
            <a:ext cx="56106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rgbClr val="7030A0"/>
                </a:solidFill>
                <a:latin typeface="Univers Condensed"/>
                <a:cs typeface="Calibri"/>
              </a:rPr>
              <a:t>02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E1166-1D31-EA94-A3AE-90D06A30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5FA344-6D28-359C-EE86-8449B8DB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</p:spTree>
    <p:extLst>
      <p:ext uri="{BB962C8B-B14F-4D97-AF65-F5344CB8AC3E}">
        <p14:creationId xmlns:p14="http://schemas.microsoft.com/office/powerpoint/2010/main" val="153691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926934"/>
            <a:ext cx="5787905" cy="608957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Seletores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de Classe CSS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E11C8F-6BA7-425F-0A4A-8B9AD7C1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3763995"/>
            <a:ext cx="8281035" cy="7582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classes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ferramenta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poderosa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no CSS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permitem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grupo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independentemente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tipo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Utilizando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(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seguido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nome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classe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definir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serão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HTML que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possuem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essa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classe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Isso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proporciona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maneira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eficiente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estilizar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forma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consistente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reutilizável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todo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documento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Veja com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fica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D089-28E5-F0AD-91AF-9BCB4DD920EC}"/>
              </a:ext>
            </a:extLst>
          </p:cNvPr>
          <p:cNvSpPr txBox="1"/>
          <p:nvPr/>
        </p:nvSpPr>
        <p:spPr>
          <a:xfrm>
            <a:off x="658784" y="2380883"/>
            <a:ext cx="11619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Aprenda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como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Chamar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uma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Classe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em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CSS</a:t>
            </a:r>
          </a:p>
        </p:txBody>
      </p:sp>
      <p:pic>
        <p:nvPicPr>
          <p:cNvPr id="7" name="Picture 6" descr="A screenshot of a computer code&#10;&#10;Descrição gerada automaticamente">
            <a:extLst>
              <a:ext uri="{FF2B5EF4-FFF2-40B4-BE49-F238E27FC236}">
                <a16:creationId xmlns:a16="http://schemas.microsoft.com/office/drawing/2014/main" id="{9EE02D18-2BBC-BBD8-895A-98061159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45" y="7069328"/>
            <a:ext cx="4800600" cy="303818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CCA88-ED7F-15B0-FF1A-3680C391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D1EF2-3722-D0C7-E925-79FA878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16" name="Picture 15" descr="A blue and white logo&#10;&#10;Descrição gerada automaticamente">
            <a:extLst>
              <a:ext uri="{FF2B5EF4-FFF2-40B4-BE49-F238E27FC236}">
                <a16:creationId xmlns:a16="http://schemas.microsoft.com/office/drawing/2014/main" id="{C45815D4-846B-6251-2963-1AF2B81B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467" y="10564492"/>
            <a:ext cx="1175839" cy="1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6CFA-6514-6647-DCAD-CFC5D3A248E8}"/>
              </a:ext>
            </a:extLst>
          </p:cNvPr>
          <p:cNvSpPr txBox="1"/>
          <p:nvPr/>
        </p:nvSpPr>
        <p:spPr>
          <a:xfrm>
            <a:off x="2123315" y="10297322"/>
            <a:ext cx="5361780" cy="218521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400" b="1" dirty="0" err="1">
                <a:solidFill>
                  <a:srgbClr val="FFFFFF"/>
                </a:solidFill>
                <a:latin typeface="Univers Condensed"/>
              </a:rPr>
              <a:t>Seletores</a:t>
            </a:r>
            <a:r>
              <a:rPr lang="en-US" sz="6400" b="1" dirty="0">
                <a:solidFill>
                  <a:srgbClr val="FFFFFF"/>
                </a:solidFill>
                <a:latin typeface="Univers Condensed"/>
              </a:rPr>
              <a:t> de ID</a:t>
            </a:r>
            <a:endParaRPr lang="en-US" sz="6400" dirty="0">
              <a:solidFill>
                <a:srgbClr val="FFFFFF"/>
              </a:solidFill>
              <a:latin typeface="Univers Condensed"/>
            </a:endParaRPr>
          </a:p>
          <a:p>
            <a:endParaRPr lang="en-US" sz="7200" b="1" dirty="0">
              <a:solidFill>
                <a:srgbClr val="FFFFFF"/>
              </a:solidFill>
              <a:latin typeface="Univers Condense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96380-16D4-861A-E57D-05348DC3FE82}"/>
              </a:ext>
            </a:extLst>
          </p:cNvPr>
          <p:cNvSpPr txBox="1"/>
          <p:nvPr/>
        </p:nvSpPr>
        <p:spPr>
          <a:xfrm>
            <a:off x="1293669" y="1563970"/>
            <a:ext cx="701352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Univers Condensed"/>
                <a:cs typeface="Calibri"/>
              </a:rPr>
              <a:t>CAPÍTULO </a:t>
            </a:r>
            <a:endParaRPr lang="en-US" sz="4800" dirty="0">
              <a:solidFill>
                <a:schemeClr val="bg1"/>
              </a:solidFill>
              <a:latin typeface="Univers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17C8-9AC1-62B4-51B7-CAE7C493DE24}"/>
              </a:ext>
            </a:extLst>
          </p:cNvPr>
          <p:cNvSpPr txBox="1"/>
          <p:nvPr/>
        </p:nvSpPr>
        <p:spPr>
          <a:xfrm>
            <a:off x="1988688" y="5621975"/>
            <a:ext cx="56106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rgbClr val="7030A0"/>
                </a:solidFill>
                <a:latin typeface="Univers Condensed"/>
                <a:cs typeface="Calibri"/>
              </a:rPr>
              <a:t>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8BD46-35B0-DC28-9F53-5DF17DF1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2F7BC-C251-D12C-1B50-502B9D3A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</p:spTree>
    <p:extLst>
      <p:ext uri="{BB962C8B-B14F-4D97-AF65-F5344CB8AC3E}">
        <p14:creationId xmlns:p14="http://schemas.microsoft.com/office/powerpoint/2010/main" val="88928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74170E4-4809-3133-6CEE-4A3045FD092B}"/>
              </a:ext>
            </a:extLst>
          </p:cNvPr>
          <p:cNvSpPr/>
          <p:nvPr/>
        </p:nvSpPr>
        <p:spPr>
          <a:xfrm rot="5400000">
            <a:off x="3290256" y="-3744254"/>
            <a:ext cx="1636827" cy="9960691"/>
          </a:xfrm>
          <a:prstGeom prst="verticalScroll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439F0-83A6-5B37-9F0E-2114649E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926934"/>
            <a:ext cx="5787905" cy="608957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Seletores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Univers Condensed"/>
              </a:rPr>
              <a:t>por</a:t>
            </a:r>
            <a:r>
              <a:rPr lang="en-US" sz="4000" b="1" dirty="0">
                <a:solidFill>
                  <a:schemeClr val="bg1"/>
                </a:solidFill>
                <a:latin typeface="Univers Condensed"/>
              </a:rPr>
              <a:t> ID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E11C8F-6BA7-425F-0A4A-8B9AD7C1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3763995"/>
            <a:ext cx="8281035" cy="7582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seletores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ID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uma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ferramenta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poderosa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no CSS,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usados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a um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único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único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documento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HTML. Cada ID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deve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ser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exclusivo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dentro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página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garantindo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que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seja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exclusivo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aquele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Utilizando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um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símbolo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de hash (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#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)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seguido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nome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do ID,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você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pode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definir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estilos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que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serão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aplicados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apenas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elemento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com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aquele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 ID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específico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D089-28E5-F0AD-91AF-9BCB4DD920EC}"/>
              </a:ext>
            </a:extLst>
          </p:cNvPr>
          <p:cNvSpPr txBox="1"/>
          <p:nvPr/>
        </p:nvSpPr>
        <p:spPr>
          <a:xfrm>
            <a:off x="658784" y="2380883"/>
            <a:ext cx="11619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Chamando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um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Elemento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Pelo Seu ID</a:t>
            </a:r>
          </a:p>
        </p:txBody>
      </p:sp>
      <p:pic>
        <p:nvPicPr>
          <p:cNvPr id="3" name="Picture 2" descr="A screen shot of a computer code&#10;&#10;Descrição gerada automaticamente">
            <a:extLst>
              <a:ext uri="{FF2B5EF4-FFF2-40B4-BE49-F238E27FC236}">
                <a16:creationId xmlns:a16="http://schemas.microsoft.com/office/drawing/2014/main" id="{F694C95A-C695-B7E6-EA9E-DA9FE770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99" y="7119066"/>
            <a:ext cx="4800600" cy="3200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4A35E-F134-593A-F4F9-BFED6443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4C8F-E324-1130-4DF4-6CD272FF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  <p:pic>
        <p:nvPicPr>
          <p:cNvPr id="11" name="Picture 10" descr="A blue and white logo&#10;&#10;Descrição gerada automaticamente">
            <a:extLst>
              <a:ext uri="{FF2B5EF4-FFF2-40B4-BE49-F238E27FC236}">
                <a16:creationId xmlns:a16="http://schemas.microsoft.com/office/drawing/2014/main" id="{C1A81549-002E-50CA-67F2-EE9FE2B1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467" y="10564492"/>
            <a:ext cx="1175839" cy="16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E6CFA-6514-6647-DCAD-CFC5D3A248E8}"/>
              </a:ext>
            </a:extLst>
          </p:cNvPr>
          <p:cNvSpPr txBox="1"/>
          <p:nvPr/>
        </p:nvSpPr>
        <p:spPr>
          <a:xfrm>
            <a:off x="938636" y="10120505"/>
            <a:ext cx="7731137" cy="206210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400" b="1" dirty="0">
                <a:solidFill>
                  <a:srgbClr val="FFFFFF"/>
                </a:solidFill>
                <a:latin typeface="Univers Condensed"/>
              </a:rPr>
              <a:t>Seletores de Atributos</a:t>
            </a:r>
            <a:endParaRPr lang="en-US" sz="6400">
              <a:solidFill>
                <a:srgbClr val="FFFFFF"/>
              </a:solidFill>
              <a:latin typeface="Univers Condensed"/>
            </a:endParaRPr>
          </a:p>
          <a:p>
            <a:endParaRPr lang="pt-BR" sz="6400" b="1" dirty="0">
              <a:solidFill>
                <a:srgbClr val="FFFFFF"/>
              </a:solidFill>
              <a:latin typeface="Univers Condense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96380-16D4-861A-E57D-05348DC3FE82}"/>
              </a:ext>
            </a:extLst>
          </p:cNvPr>
          <p:cNvSpPr txBox="1"/>
          <p:nvPr/>
        </p:nvSpPr>
        <p:spPr>
          <a:xfrm>
            <a:off x="1293669" y="1563970"/>
            <a:ext cx="701352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Univers Condensed"/>
                <a:cs typeface="Calibri"/>
              </a:rPr>
              <a:t>CAPÍTULO </a:t>
            </a:r>
            <a:endParaRPr lang="en-US" sz="4800" dirty="0">
              <a:solidFill>
                <a:schemeClr val="bg1"/>
              </a:solidFill>
              <a:latin typeface="Univers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917C8-9AC1-62B4-51B7-CAE7C493DE24}"/>
              </a:ext>
            </a:extLst>
          </p:cNvPr>
          <p:cNvSpPr txBox="1"/>
          <p:nvPr/>
        </p:nvSpPr>
        <p:spPr>
          <a:xfrm>
            <a:off x="1988688" y="5621975"/>
            <a:ext cx="56106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rgbClr val="7030A0"/>
                </a:solidFill>
                <a:latin typeface="Univers Condensed"/>
                <a:cs typeface="Calibri"/>
              </a:rPr>
              <a:t>04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D97E3-83F6-5DC2-9C23-A4831BD4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F58A36-F263-494D-FCF9-6E63E3BB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 Desvendado - Manual Essencial - Wallace Guimarães</a:t>
            </a:r>
          </a:p>
        </p:txBody>
      </p:sp>
    </p:spTree>
    <p:extLst>
      <p:ext uri="{BB962C8B-B14F-4D97-AF65-F5344CB8AC3E}">
        <p14:creationId xmlns:p14="http://schemas.microsoft.com/office/powerpoint/2010/main" val="141314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A3 Paper (297x420 mm)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Principais Seletores CSS</vt:lpstr>
      <vt:lpstr>PowerPoint Presentation</vt:lpstr>
      <vt:lpstr>Seletores de Elementos por  Tipo</vt:lpstr>
      <vt:lpstr>PowerPoint Presentation</vt:lpstr>
      <vt:lpstr>Seletores de Classe CSS</vt:lpstr>
      <vt:lpstr>PowerPoint Presentation</vt:lpstr>
      <vt:lpstr>Seletores por ID</vt:lpstr>
      <vt:lpstr>PowerPoint Presentation</vt:lpstr>
      <vt:lpstr>Seletores de Atributos</vt:lpstr>
      <vt:lpstr>PowerPoint Presentation</vt:lpstr>
      <vt:lpstr>OBRIGADO POR LER ATÉ AQUI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761</cp:revision>
  <dcterms:created xsi:type="dcterms:W3CDTF">2024-05-25T16:09:27Z</dcterms:created>
  <dcterms:modified xsi:type="dcterms:W3CDTF">2024-05-26T19:37:00Z</dcterms:modified>
</cp:coreProperties>
</file>